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handoutMasterIdLst>
    <p:handoutMasterId r:id="rId13"/>
  </p:handoutMasterIdLst>
  <p:sldIdLst>
    <p:sldId id="256" r:id="rId2"/>
    <p:sldId id="260" r:id="rId3"/>
    <p:sldId id="257" r:id="rId4"/>
    <p:sldId id="258" r:id="rId5"/>
    <p:sldId id="261" r:id="rId6"/>
    <p:sldId id="259" r:id="rId7"/>
    <p:sldId id="262" r:id="rId8"/>
    <p:sldId id="263" r:id="rId9"/>
    <p:sldId id="264" r:id="rId10"/>
    <p:sldId id="265" r:id="rId11"/>
  </p:sldIdLst>
  <p:sldSz cx="12192000" cy="6858000"/>
  <p:notesSz cx="6669088"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135"/>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sz="quarter" idx="1"/>
          </p:nvPr>
        </p:nvSpPr>
        <p:spPr>
          <a:xfrm>
            <a:off x="3777607" y="0"/>
            <a:ext cx="2889938" cy="498135"/>
          </a:xfrm>
          <a:prstGeom prst="rect">
            <a:avLst/>
          </a:prstGeom>
        </p:spPr>
        <p:txBody>
          <a:bodyPr vert="horz" lIns="91440" tIns="45720" rIns="91440" bIns="45720" rtlCol="0"/>
          <a:lstStyle>
            <a:lvl1pPr algn="r">
              <a:defRPr sz="1200"/>
            </a:lvl1pPr>
          </a:lstStyle>
          <a:p>
            <a:fld id="{758018F5-CE64-4281-83A7-5557B1271305}" type="datetimeFigureOut">
              <a:rPr lang="fi-FI" smtClean="0"/>
              <a:t>8.6.2016</a:t>
            </a:fld>
            <a:endParaRPr lang="fi-FI"/>
          </a:p>
        </p:txBody>
      </p:sp>
      <p:sp>
        <p:nvSpPr>
          <p:cNvPr id="4" name="Footer Placeholder 3"/>
          <p:cNvSpPr>
            <a:spLocks noGrp="1"/>
          </p:cNvSpPr>
          <p:nvPr>
            <p:ph type="ftr" sz="quarter" idx="2"/>
          </p:nvPr>
        </p:nvSpPr>
        <p:spPr>
          <a:xfrm>
            <a:off x="0" y="9430091"/>
            <a:ext cx="2889938" cy="498134"/>
          </a:xfrm>
          <a:prstGeom prst="rect">
            <a:avLst/>
          </a:prstGeom>
        </p:spPr>
        <p:txBody>
          <a:bodyPr vert="horz" lIns="91440" tIns="45720" rIns="91440" bIns="45720" rtlCol="0" anchor="b"/>
          <a:lstStyle>
            <a:lvl1pPr algn="l">
              <a:defRPr sz="1200"/>
            </a:lvl1pPr>
          </a:lstStyle>
          <a:p>
            <a:endParaRPr lang="fi-FI"/>
          </a:p>
        </p:txBody>
      </p:sp>
      <p:sp>
        <p:nvSpPr>
          <p:cNvPr id="5" name="Slide Number Placeholder 4"/>
          <p:cNvSpPr>
            <a:spLocks noGrp="1"/>
          </p:cNvSpPr>
          <p:nvPr>
            <p:ph type="sldNum" sz="quarter" idx="3"/>
          </p:nvPr>
        </p:nvSpPr>
        <p:spPr>
          <a:xfrm>
            <a:off x="3777607" y="9430091"/>
            <a:ext cx="2889938" cy="498134"/>
          </a:xfrm>
          <a:prstGeom prst="rect">
            <a:avLst/>
          </a:prstGeom>
        </p:spPr>
        <p:txBody>
          <a:bodyPr vert="horz" lIns="91440" tIns="45720" rIns="91440" bIns="45720" rtlCol="0" anchor="b"/>
          <a:lstStyle>
            <a:lvl1pPr algn="r">
              <a:defRPr sz="1200"/>
            </a:lvl1pPr>
          </a:lstStyle>
          <a:p>
            <a:fld id="{29185130-1BA0-4684-9274-06EDC1857BA1}" type="slidenum">
              <a:rPr lang="fi-FI" smtClean="0"/>
              <a:t>‹#›</a:t>
            </a:fld>
            <a:endParaRPr lang="fi-FI"/>
          </a:p>
        </p:txBody>
      </p:sp>
    </p:spTree>
    <p:extLst>
      <p:ext uri="{BB962C8B-B14F-4D97-AF65-F5344CB8AC3E}">
        <p14:creationId xmlns:p14="http://schemas.microsoft.com/office/powerpoint/2010/main" val="32707779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135"/>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777607" y="0"/>
            <a:ext cx="2889938" cy="498135"/>
          </a:xfrm>
          <a:prstGeom prst="rect">
            <a:avLst/>
          </a:prstGeom>
        </p:spPr>
        <p:txBody>
          <a:bodyPr vert="horz" lIns="91440" tIns="45720" rIns="91440" bIns="45720" rtlCol="0"/>
          <a:lstStyle>
            <a:lvl1pPr algn="r">
              <a:defRPr sz="1200"/>
            </a:lvl1pPr>
          </a:lstStyle>
          <a:p>
            <a:fld id="{9C6FF706-448E-4C0E-922E-D955463DCC93}" type="datetimeFigureOut">
              <a:rPr lang="fi-FI" smtClean="0"/>
              <a:t>8.6.2016</a:t>
            </a:fld>
            <a:endParaRPr lang="fi-FI"/>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66909" y="4777958"/>
            <a:ext cx="533527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Footer Placeholder 5"/>
          <p:cNvSpPr>
            <a:spLocks noGrp="1"/>
          </p:cNvSpPr>
          <p:nvPr>
            <p:ph type="ftr" sz="quarter" idx="4"/>
          </p:nvPr>
        </p:nvSpPr>
        <p:spPr>
          <a:xfrm>
            <a:off x="0" y="9430091"/>
            <a:ext cx="2889938" cy="498134"/>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777607" y="9430091"/>
            <a:ext cx="2889938" cy="498134"/>
          </a:xfrm>
          <a:prstGeom prst="rect">
            <a:avLst/>
          </a:prstGeom>
        </p:spPr>
        <p:txBody>
          <a:bodyPr vert="horz" lIns="91440" tIns="45720" rIns="91440" bIns="45720" rtlCol="0" anchor="b"/>
          <a:lstStyle>
            <a:lvl1pPr algn="r">
              <a:defRPr sz="1200"/>
            </a:lvl1pPr>
          </a:lstStyle>
          <a:p>
            <a:fld id="{8A710323-C360-491E-8326-FF6F22C166C2}" type="slidenum">
              <a:rPr lang="fi-FI" smtClean="0"/>
              <a:t>‹#›</a:t>
            </a:fld>
            <a:endParaRPr lang="fi-FI"/>
          </a:p>
        </p:txBody>
      </p:sp>
    </p:spTree>
    <p:extLst>
      <p:ext uri="{BB962C8B-B14F-4D97-AF65-F5344CB8AC3E}">
        <p14:creationId xmlns:p14="http://schemas.microsoft.com/office/powerpoint/2010/main" val="1859858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8A710323-C360-491E-8326-FF6F22C166C2}" type="slidenum">
              <a:rPr lang="fi-FI" smtClean="0"/>
              <a:t>1</a:t>
            </a:fld>
            <a:endParaRPr lang="fi-FI"/>
          </a:p>
        </p:txBody>
      </p:sp>
    </p:spTree>
    <p:extLst>
      <p:ext uri="{BB962C8B-B14F-4D97-AF65-F5344CB8AC3E}">
        <p14:creationId xmlns:p14="http://schemas.microsoft.com/office/powerpoint/2010/main" val="12147944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8A710323-C360-491E-8326-FF6F22C166C2}" type="slidenum">
              <a:rPr lang="fi-FI" smtClean="0"/>
              <a:t>10</a:t>
            </a:fld>
            <a:endParaRPr lang="fi-FI"/>
          </a:p>
        </p:txBody>
      </p:sp>
    </p:spTree>
    <p:extLst>
      <p:ext uri="{BB962C8B-B14F-4D97-AF65-F5344CB8AC3E}">
        <p14:creationId xmlns:p14="http://schemas.microsoft.com/office/powerpoint/2010/main" val="4287189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8A710323-C360-491E-8326-FF6F22C166C2}" type="slidenum">
              <a:rPr lang="fi-FI" smtClean="0"/>
              <a:t>2</a:t>
            </a:fld>
            <a:endParaRPr lang="fi-FI"/>
          </a:p>
        </p:txBody>
      </p:sp>
    </p:spTree>
    <p:extLst>
      <p:ext uri="{BB962C8B-B14F-4D97-AF65-F5344CB8AC3E}">
        <p14:creationId xmlns:p14="http://schemas.microsoft.com/office/powerpoint/2010/main" val="2906876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8A710323-C360-491E-8326-FF6F22C166C2}" type="slidenum">
              <a:rPr lang="fi-FI" smtClean="0"/>
              <a:t>3</a:t>
            </a:fld>
            <a:endParaRPr lang="fi-FI"/>
          </a:p>
        </p:txBody>
      </p:sp>
    </p:spTree>
    <p:extLst>
      <p:ext uri="{BB962C8B-B14F-4D97-AF65-F5344CB8AC3E}">
        <p14:creationId xmlns:p14="http://schemas.microsoft.com/office/powerpoint/2010/main" val="2894361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8A710323-C360-491E-8326-FF6F22C166C2}" type="slidenum">
              <a:rPr lang="fi-FI" smtClean="0"/>
              <a:t>4</a:t>
            </a:fld>
            <a:endParaRPr lang="fi-FI"/>
          </a:p>
        </p:txBody>
      </p:sp>
    </p:spTree>
    <p:extLst>
      <p:ext uri="{BB962C8B-B14F-4D97-AF65-F5344CB8AC3E}">
        <p14:creationId xmlns:p14="http://schemas.microsoft.com/office/powerpoint/2010/main" val="1071905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8A710323-C360-491E-8326-FF6F22C166C2}" type="slidenum">
              <a:rPr lang="fi-FI" smtClean="0"/>
              <a:t>5</a:t>
            </a:fld>
            <a:endParaRPr lang="fi-FI"/>
          </a:p>
        </p:txBody>
      </p:sp>
    </p:spTree>
    <p:extLst>
      <p:ext uri="{BB962C8B-B14F-4D97-AF65-F5344CB8AC3E}">
        <p14:creationId xmlns:p14="http://schemas.microsoft.com/office/powerpoint/2010/main" val="566024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8A710323-C360-491E-8326-FF6F22C166C2}" type="slidenum">
              <a:rPr lang="fi-FI" smtClean="0"/>
              <a:t>6</a:t>
            </a:fld>
            <a:endParaRPr lang="fi-FI"/>
          </a:p>
        </p:txBody>
      </p:sp>
    </p:spTree>
    <p:extLst>
      <p:ext uri="{BB962C8B-B14F-4D97-AF65-F5344CB8AC3E}">
        <p14:creationId xmlns:p14="http://schemas.microsoft.com/office/powerpoint/2010/main" val="1087587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8A710323-C360-491E-8326-FF6F22C166C2}" type="slidenum">
              <a:rPr lang="fi-FI" smtClean="0"/>
              <a:t>7</a:t>
            </a:fld>
            <a:endParaRPr lang="fi-FI"/>
          </a:p>
        </p:txBody>
      </p:sp>
    </p:spTree>
    <p:extLst>
      <p:ext uri="{BB962C8B-B14F-4D97-AF65-F5344CB8AC3E}">
        <p14:creationId xmlns:p14="http://schemas.microsoft.com/office/powerpoint/2010/main" val="2359737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8A710323-C360-491E-8326-FF6F22C166C2}" type="slidenum">
              <a:rPr lang="fi-FI" smtClean="0"/>
              <a:t>8</a:t>
            </a:fld>
            <a:endParaRPr lang="fi-FI"/>
          </a:p>
        </p:txBody>
      </p:sp>
    </p:spTree>
    <p:extLst>
      <p:ext uri="{BB962C8B-B14F-4D97-AF65-F5344CB8AC3E}">
        <p14:creationId xmlns:p14="http://schemas.microsoft.com/office/powerpoint/2010/main" val="9738636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8A710323-C360-491E-8326-FF6F22C166C2}" type="slidenum">
              <a:rPr lang="fi-FI" smtClean="0"/>
              <a:t>9</a:t>
            </a:fld>
            <a:endParaRPr lang="fi-FI"/>
          </a:p>
        </p:txBody>
      </p:sp>
    </p:spTree>
    <p:extLst>
      <p:ext uri="{BB962C8B-B14F-4D97-AF65-F5344CB8AC3E}">
        <p14:creationId xmlns:p14="http://schemas.microsoft.com/office/powerpoint/2010/main" val="2408803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6/6/2016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6/6/2016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6/6/2016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6/6/2016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6/6/2016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6/6/2016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6/6/2016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6/6/2016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6/6/2016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6/6/2016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6/6/2016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6/6/2016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6/6/2016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6/6/2016</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6/6/2016</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2428" y="1449147"/>
            <a:ext cx="11599572" cy="2971051"/>
          </a:xfrm>
        </p:spPr>
        <p:txBody>
          <a:bodyPr/>
          <a:lstStyle/>
          <a:p>
            <a:r>
              <a:rPr lang="fi-FI" sz="4400" dirty="0" smtClean="0"/>
              <a:t>Tietoasiantuntijoiden roolit ja toiminta koulutuksen ja työelämän  kehittämishankkeissa</a:t>
            </a:r>
            <a:r>
              <a:rPr lang="fi-FI" sz="4800" dirty="0" smtClean="0"/>
              <a:t/>
            </a:r>
            <a:br>
              <a:rPr lang="fi-FI" sz="4800" dirty="0" smtClean="0"/>
            </a:br>
            <a:r>
              <a:rPr lang="fi-FI" sz="4000" dirty="0" smtClean="0"/>
              <a:t>Tapaustutkimus tietokäytäntöjen ja innovatiivisten tietoyhteisöjen kehittämisestä</a:t>
            </a:r>
            <a:endParaRPr lang="fi-FI" sz="4000" dirty="0"/>
          </a:p>
        </p:txBody>
      </p:sp>
      <p:sp>
        <p:nvSpPr>
          <p:cNvPr id="3" name="Subtitle 2"/>
          <p:cNvSpPr>
            <a:spLocks noGrp="1"/>
          </p:cNvSpPr>
          <p:nvPr>
            <p:ph type="subTitle" idx="1"/>
          </p:nvPr>
        </p:nvSpPr>
        <p:spPr/>
        <p:txBody>
          <a:bodyPr/>
          <a:lstStyle/>
          <a:p>
            <a:r>
              <a:rPr lang="fi-FI" dirty="0" smtClean="0"/>
              <a:t>Johanna Lahtinen, </a:t>
            </a:r>
            <a:r>
              <a:rPr lang="fi-FI" dirty="0"/>
              <a:t>väitösluento </a:t>
            </a:r>
            <a:r>
              <a:rPr lang="fi-FI" dirty="0" smtClean="0"/>
              <a:t>10.6.2016, Tampereen yliopisto</a:t>
            </a:r>
            <a:endParaRPr lang="fi-FI" dirty="0"/>
          </a:p>
        </p:txBody>
      </p:sp>
    </p:spTree>
    <p:extLst>
      <p:ext uri="{BB962C8B-B14F-4D97-AF65-F5344CB8AC3E}">
        <p14:creationId xmlns:p14="http://schemas.microsoft.com/office/powerpoint/2010/main" val="28466496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2428" y="1449147"/>
            <a:ext cx="11599572" cy="2971051"/>
          </a:xfrm>
        </p:spPr>
        <p:txBody>
          <a:bodyPr/>
          <a:lstStyle/>
          <a:p>
            <a:r>
              <a:rPr lang="fi-FI" sz="4400" dirty="0" smtClean="0"/>
              <a:t>Tietoasiantuntijoiden roolit ja toiminta koulutuksen ja työelämän  kehittämishankkeissa</a:t>
            </a:r>
            <a:r>
              <a:rPr lang="fi-FI" sz="4800" dirty="0" smtClean="0"/>
              <a:t/>
            </a:r>
            <a:br>
              <a:rPr lang="fi-FI" sz="4800" dirty="0" smtClean="0"/>
            </a:br>
            <a:r>
              <a:rPr lang="fi-FI" sz="4000" dirty="0" smtClean="0"/>
              <a:t>Tapaustutkimus tietokäytäntöjen ja innovatiivisten tietoyhteisöjen kehittämisestä</a:t>
            </a:r>
            <a:endParaRPr lang="fi-FI" sz="4000" dirty="0"/>
          </a:p>
        </p:txBody>
      </p:sp>
      <p:sp>
        <p:nvSpPr>
          <p:cNvPr id="3" name="Subtitle 2"/>
          <p:cNvSpPr>
            <a:spLocks noGrp="1"/>
          </p:cNvSpPr>
          <p:nvPr>
            <p:ph type="subTitle" idx="1"/>
          </p:nvPr>
        </p:nvSpPr>
        <p:spPr/>
        <p:txBody>
          <a:bodyPr/>
          <a:lstStyle/>
          <a:p>
            <a:r>
              <a:rPr lang="fi-FI" dirty="0" smtClean="0"/>
              <a:t>Johanna Lahtinen, </a:t>
            </a:r>
            <a:r>
              <a:rPr lang="fi-FI" dirty="0"/>
              <a:t>väitösluento </a:t>
            </a:r>
            <a:r>
              <a:rPr lang="fi-FI" dirty="0" smtClean="0"/>
              <a:t>10.6.2016, Tampereen yliopisto</a:t>
            </a:r>
            <a:endParaRPr lang="fi-FI" dirty="0"/>
          </a:p>
        </p:txBody>
      </p:sp>
    </p:spTree>
    <p:extLst>
      <p:ext uri="{BB962C8B-B14F-4D97-AF65-F5344CB8AC3E}">
        <p14:creationId xmlns:p14="http://schemas.microsoft.com/office/powerpoint/2010/main" val="32381598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0984" y="1238502"/>
            <a:ext cx="6052091" cy="2645912"/>
          </a:xfrm>
        </p:spPr>
        <p:txBody>
          <a:bodyPr/>
          <a:lstStyle/>
          <a:p>
            <a:r>
              <a:rPr lang="fi-FI" sz="3200" dirty="0" smtClean="0"/>
              <a:t>Miten tietoasiantuntijoiden roolit, osaaminen ja toiminta mahdollistuvat ja ovat hyödynnettävissä uusissa toimintaympäristöissä</a:t>
            </a:r>
            <a:endParaRPr lang="fi-FI" sz="3200" dirty="0"/>
          </a:p>
        </p:txBody>
      </p:sp>
      <p:sp>
        <p:nvSpPr>
          <p:cNvPr id="3" name="Text Placeholder 2"/>
          <p:cNvSpPr>
            <a:spLocks noGrp="1"/>
          </p:cNvSpPr>
          <p:nvPr>
            <p:ph type="body" idx="1"/>
          </p:nvPr>
        </p:nvSpPr>
        <p:spPr>
          <a:xfrm>
            <a:off x="853189" y="4855804"/>
            <a:ext cx="5891636" cy="713241"/>
          </a:xfrm>
        </p:spPr>
        <p:txBody>
          <a:bodyPr/>
          <a:lstStyle/>
          <a:p>
            <a:pPr algn="ctr"/>
            <a:r>
              <a:rPr lang="fi-FI" dirty="0" smtClean="0"/>
              <a:t>Tutkimuskysymykset</a:t>
            </a:r>
            <a:endParaRPr lang="fi-FI" dirty="0"/>
          </a:p>
        </p:txBody>
      </p:sp>
      <p:sp>
        <p:nvSpPr>
          <p:cNvPr id="4" name="Text Placeholder 3"/>
          <p:cNvSpPr>
            <a:spLocks noGrp="1"/>
          </p:cNvSpPr>
          <p:nvPr>
            <p:ph type="body" sz="quarter" idx="16"/>
          </p:nvPr>
        </p:nvSpPr>
        <p:spPr>
          <a:xfrm>
            <a:off x="7574642" y="1081456"/>
            <a:ext cx="4158012" cy="5641316"/>
          </a:xfrm>
        </p:spPr>
        <p:txBody>
          <a:bodyPr>
            <a:normAutofit lnSpcReduction="10000"/>
          </a:bodyPr>
          <a:lstStyle/>
          <a:p>
            <a:pPr lvl="0"/>
            <a:r>
              <a:rPr lang="fi-FI" dirty="0"/>
              <a:t>Minkälaisia </a:t>
            </a:r>
            <a:r>
              <a:rPr lang="fi-FI" dirty="0" err="1"/>
              <a:t>osaamis</a:t>
            </a:r>
            <a:r>
              <a:rPr lang="fi-FI" dirty="0"/>
              <a:t>- ja rooliodotuksia tietoasiantuntijat kohtaavat koulutuksen ja työelämän yhteisissä kehittämishankkeissa toimiessaan?</a:t>
            </a:r>
          </a:p>
          <a:p>
            <a:pPr lvl="0"/>
            <a:r>
              <a:rPr lang="fi-FI" dirty="0"/>
              <a:t>Miten koulutuksen ja työelämän kontekstien, kulttuurien ja oppimistavoitteiden eroavuudet haastavat ja mahdollistavat tietoasiantuntijoiden toimintaa?</a:t>
            </a:r>
          </a:p>
          <a:p>
            <a:pPr lvl="0"/>
            <a:r>
              <a:rPr lang="fi-FI" dirty="0"/>
              <a:t>Minkälaisia informaatiolukutaidon ohjaamisen valmiuksia tietoasiantuntijoilta edellytetään innovatiivista tietoyhteisöä kehittävissä oppimisyhteisöissä?</a:t>
            </a:r>
          </a:p>
          <a:p>
            <a:pPr lvl="0"/>
            <a:r>
              <a:rPr lang="fi-FI" dirty="0"/>
              <a:t>Miten tietoasiantuntijoiden osaamista ja toimintaa tulisi kehittää muuttuneessa toimintaympäristössä?</a:t>
            </a:r>
          </a:p>
          <a:p>
            <a:endParaRPr lang="fi-FI" dirty="0"/>
          </a:p>
        </p:txBody>
      </p:sp>
    </p:spTree>
    <p:extLst>
      <p:ext uri="{BB962C8B-B14F-4D97-AF65-F5344CB8AC3E}">
        <p14:creationId xmlns:p14="http://schemas.microsoft.com/office/powerpoint/2010/main" val="11195109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Tutkitut kehittämishankkeet</a:t>
            </a:r>
            <a:endParaRPr lang="fi-FI" dirty="0"/>
          </a:p>
        </p:txBody>
      </p:sp>
      <p:sp>
        <p:nvSpPr>
          <p:cNvPr id="3" name="Content Placeholder 2"/>
          <p:cNvSpPr>
            <a:spLocks noGrp="1"/>
          </p:cNvSpPr>
          <p:nvPr>
            <p:ph sz="half" idx="1"/>
          </p:nvPr>
        </p:nvSpPr>
        <p:spPr/>
        <p:txBody>
          <a:bodyPr>
            <a:normAutofit/>
          </a:bodyPr>
          <a:lstStyle/>
          <a:p>
            <a:pPr marL="0" indent="0">
              <a:buNone/>
            </a:pPr>
            <a:r>
              <a:rPr lang="fi-FI" sz="2400" dirty="0" smtClean="0"/>
              <a:t>Uusimaa innovoi (2006-2007)</a:t>
            </a:r>
          </a:p>
          <a:p>
            <a:r>
              <a:rPr lang="fi-FI" sz="2400" dirty="0" smtClean="0"/>
              <a:t>Yritysten innovaatioympäristön kehittäminen</a:t>
            </a:r>
          </a:p>
          <a:p>
            <a:r>
              <a:rPr lang="fi-FI" sz="2400" dirty="0" smtClean="0"/>
              <a:t>Palat paikoilleen -innovaatiostrategia</a:t>
            </a:r>
          </a:p>
          <a:p>
            <a:endParaRPr lang="fi-FI" sz="2400" dirty="0"/>
          </a:p>
        </p:txBody>
      </p:sp>
      <p:sp>
        <p:nvSpPr>
          <p:cNvPr id="4" name="Content Placeholder 3"/>
          <p:cNvSpPr>
            <a:spLocks noGrp="1"/>
          </p:cNvSpPr>
          <p:nvPr>
            <p:ph sz="half" idx="2"/>
          </p:nvPr>
        </p:nvSpPr>
        <p:spPr>
          <a:xfrm>
            <a:off x="6638175" y="2518502"/>
            <a:ext cx="5194583" cy="4139876"/>
          </a:xfrm>
        </p:spPr>
        <p:txBody>
          <a:bodyPr>
            <a:normAutofit/>
          </a:bodyPr>
          <a:lstStyle/>
          <a:p>
            <a:pPr marL="0" indent="0">
              <a:buNone/>
            </a:pPr>
            <a:r>
              <a:rPr lang="fi-FI" sz="2400" dirty="0" err="1" smtClean="0"/>
              <a:t>eNNI</a:t>
            </a:r>
            <a:r>
              <a:rPr lang="fi-FI" sz="2400" dirty="0" smtClean="0"/>
              <a:t> (2008-2010)</a:t>
            </a:r>
          </a:p>
          <a:p>
            <a:r>
              <a:rPr lang="fi-FI" sz="2400" dirty="0" smtClean="0"/>
              <a:t>Hoitotyön tieto- ja työkäytäntöjen kehittäminen</a:t>
            </a:r>
          </a:p>
          <a:p>
            <a:r>
              <a:rPr lang="fi-FI" sz="2400" dirty="0" smtClean="0"/>
              <a:t>Tutkimukselliseen näyttöön perustuvan toimintamallin sekä sähköisen potilastietojoen kirjaamisen osaamisen kehittäminen</a:t>
            </a:r>
          </a:p>
          <a:p>
            <a:endParaRPr lang="fi-FI" sz="2400" dirty="0"/>
          </a:p>
        </p:txBody>
      </p:sp>
    </p:spTree>
    <p:extLst>
      <p:ext uri="{BB962C8B-B14F-4D97-AF65-F5344CB8AC3E}">
        <p14:creationId xmlns:p14="http://schemas.microsoft.com/office/powerpoint/2010/main" val="896405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Yhteisölliset tietokäytännöt</a:t>
            </a:r>
            <a:endParaRPr lang="fi-FI" dirty="0"/>
          </a:p>
        </p:txBody>
      </p:sp>
      <p:sp>
        <p:nvSpPr>
          <p:cNvPr id="3" name="Text Placeholder 2"/>
          <p:cNvSpPr>
            <a:spLocks noGrp="1"/>
          </p:cNvSpPr>
          <p:nvPr>
            <p:ph type="body" idx="1"/>
          </p:nvPr>
        </p:nvSpPr>
        <p:spPr/>
        <p:txBody>
          <a:bodyPr/>
          <a:lstStyle/>
          <a:p>
            <a:r>
              <a:rPr lang="fi-FI" sz="2400" dirty="0" smtClean="0"/>
              <a:t>Käytäntöyhteisö</a:t>
            </a:r>
            <a:endParaRPr lang="fi-FI" sz="2400" dirty="0"/>
          </a:p>
        </p:txBody>
      </p:sp>
      <p:sp>
        <p:nvSpPr>
          <p:cNvPr id="4" name="Content Placeholder 3"/>
          <p:cNvSpPr>
            <a:spLocks noGrp="1"/>
          </p:cNvSpPr>
          <p:nvPr>
            <p:ph sz="half" idx="2"/>
          </p:nvPr>
        </p:nvSpPr>
        <p:spPr>
          <a:xfrm>
            <a:off x="814729" y="3374600"/>
            <a:ext cx="5189856" cy="3109913"/>
          </a:xfrm>
        </p:spPr>
        <p:txBody>
          <a:bodyPr>
            <a:normAutofit lnSpcReduction="10000"/>
          </a:bodyPr>
          <a:lstStyle/>
          <a:p>
            <a:r>
              <a:rPr lang="fi-FI" sz="2400" dirty="0" smtClean="0"/>
              <a:t>Ammattiyhteisön sisäiset käytännöt</a:t>
            </a:r>
          </a:p>
          <a:p>
            <a:r>
              <a:rPr lang="fi-FI" sz="2400" dirty="0" smtClean="0"/>
              <a:t>Rutiinien optimoiminen ristiriitojen välttämiseksi</a:t>
            </a:r>
          </a:p>
          <a:p>
            <a:r>
              <a:rPr lang="fi-FI" sz="2400" dirty="0" smtClean="0"/>
              <a:t>Käytäntöjen edelleen siirtäminen</a:t>
            </a:r>
          </a:p>
          <a:p>
            <a:r>
              <a:rPr lang="fi-FI" sz="2400" dirty="0" smtClean="0"/>
              <a:t>Muuttumattomuus</a:t>
            </a:r>
          </a:p>
          <a:p>
            <a:endParaRPr lang="fi-FI" dirty="0"/>
          </a:p>
        </p:txBody>
      </p:sp>
      <p:sp>
        <p:nvSpPr>
          <p:cNvPr id="5" name="Text Placeholder 4"/>
          <p:cNvSpPr>
            <a:spLocks noGrp="1"/>
          </p:cNvSpPr>
          <p:nvPr>
            <p:ph type="body" sz="quarter" idx="3"/>
          </p:nvPr>
        </p:nvSpPr>
        <p:spPr/>
        <p:txBody>
          <a:bodyPr/>
          <a:lstStyle/>
          <a:p>
            <a:r>
              <a:rPr lang="fi-FI" sz="2400" dirty="0" smtClean="0"/>
              <a:t>Innovatiivinen tietoyhteisö</a:t>
            </a:r>
            <a:endParaRPr lang="fi-FI" sz="2400" dirty="0"/>
          </a:p>
        </p:txBody>
      </p:sp>
      <p:sp>
        <p:nvSpPr>
          <p:cNvPr id="6" name="Content Placeholder 5"/>
          <p:cNvSpPr>
            <a:spLocks noGrp="1"/>
          </p:cNvSpPr>
          <p:nvPr>
            <p:ph sz="quarter" idx="4"/>
          </p:nvPr>
        </p:nvSpPr>
        <p:spPr>
          <a:xfrm>
            <a:off x="6997417" y="3374600"/>
            <a:ext cx="5194583" cy="3349626"/>
          </a:xfrm>
        </p:spPr>
        <p:txBody>
          <a:bodyPr>
            <a:noAutofit/>
          </a:bodyPr>
          <a:lstStyle/>
          <a:p>
            <a:r>
              <a:rPr lang="fi-FI" sz="2400" dirty="0" smtClean="0"/>
              <a:t>Moniammatillinen</a:t>
            </a:r>
          </a:p>
          <a:p>
            <a:r>
              <a:rPr lang="fi-FI" sz="2400" dirty="0" smtClean="0"/>
              <a:t>Avoimet ja joustavat käytännöt</a:t>
            </a:r>
          </a:p>
          <a:p>
            <a:r>
              <a:rPr lang="fi-FI" sz="2400" dirty="0" smtClean="0"/>
              <a:t>Reflektoiva ja kyseenalaistava</a:t>
            </a:r>
          </a:p>
          <a:p>
            <a:r>
              <a:rPr lang="fi-FI" sz="2400" dirty="0" smtClean="0"/>
              <a:t>Uudistava</a:t>
            </a:r>
          </a:p>
          <a:p>
            <a:r>
              <a:rPr lang="fi-FI" sz="2400" dirty="0" smtClean="0"/>
              <a:t>Vaikuttaa muiden yhteisöjen kehittymiseen</a:t>
            </a:r>
            <a:endParaRPr lang="fi-FI" sz="2400" dirty="0"/>
          </a:p>
        </p:txBody>
      </p:sp>
    </p:spTree>
    <p:extLst>
      <p:ext uri="{BB962C8B-B14F-4D97-AF65-F5344CB8AC3E}">
        <p14:creationId xmlns:p14="http://schemas.microsoft.com/office/powerpoint/2010/main" val="3822100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Tiedonkäsitykset</a:t>
            </a:r>
            <a:endParaRPr lang="fi-FI" dirty="0"/>
          </a:p>
        </p:txBody>
      </p:sp>
      <p:sp>
        <p:nvSpPr>
          <p:cNvPr id="3" name="Text Placeholder 2"/>
          <p:cNvSpPr>
            <a:spLocks noGrp="1"/>
          </p:cNvSpPr>
          <p:nvPr>
            <p:ph type="body" idx="1"/>
          </p:nvPr>
        </p:nvSpPr>
        <p:spPr>
          <a:xfrm>
            <a:off x="810000" y="2463006"/>
            <a:ext cx="5189857" cy="576262"/>
          </a:xfrm>
        </p:spPr>
        <p:txBody>
          <a:bodyPr/>
          <a:lstStyle/>
          <a:p>
            <a:pPr algn="l"/>
            <a:r>
              <a:rPr lang="fi-FI" sz="2400" dirty="0" smtClean="0"/>
              <a:t>Tieto objektina</a:t>
            </a:r>
            <a:endParaRPr lang="fi-FI" sz="2400" dirty="0"/>
          </a:p>
        </p:txBody>
      </p:sp>
      <p:sp>
        <p:nvSpPr>
          <p:cNvPr id="4" name="Content Placeholder 3"/>
          <p:cNvSpPr>
            <a:spLocks noGrp="1"/>
          </p:cNvSpPr>
          <p:nvPr>
            <p:ph sz="half" idx="2"/>
          </p:nvPr>
        </p:nvSpPr>
        <p:spPr>
          <a:xfrm>
            <a:off x="814729" y="3743145"/>
            <a:ext cx="5189856" cy="3109913"/>
          </a:xfrm>
        </p:spPr>
        <p:txBody>
          <a:bodyPr/>
          <a:lstStyle/>
          <a:p>
            <a:r>
              <a:rPr lang="fi-FI" sz="2400" dirty="0" smtClean="0"/>
              <a:t>Staattinen</a:t>
            </a:r>
          </a:p>
          <a:p>
            <a:r>
              <a:rPr lang="fi-FI" sz="2400" dirty="0" smtClean="0"/>
              <a:t>Varastoitavissa ja siirrettävissä oleva</a:t>
            </a:r>
          </a:p>
          <a:p>
            <a:r>
              <a:rPr lang="fi-FI" sz="2400" dirty="0" smtClean="0"/>
              <a:t>Kiinnittyy objekteihin</a:t>
            </a:r>
          </a:p>
          <a:p>
            <a:endParaRPr lang="fi-FI" dirty="0"/>
          </a:p>
        </p:txBody>
      </p:sp>
      <p:sp>
        <p:nvSpPr>
          <p:cNvPr id="5" name="Text Placeholder 4"/>
          <p:cNvSpPr>
            <a:spLocks noGrp="1"/>
          </p:cNvSpPr>
          <p:nvPr>
            <p:ph type="body" sz="quarter" idx="3"/>
          </p:nvPr>
        </p:nvSpPr>
        <p:spPr>
          <a:xfrm>
            <a:off x="6187414" y="2463006"/>
            <a:ext cx="5194583" cy="576262"/>
          </a:xfrm>
        </p:spPr>
        <p:txBody>
          <a:bodyPr/>
          <a:lstStyle/>
          <a:p>
            <a:pPr algn="l"/>
            <a:r>
              <a:rPr lang="fi-FI" sz="2400" dirty="0" smtClean="0"/>
              <a:t>Tietämys</a:t>
            </a:r>
            <a:endParaRPr lang="fi-FI" sz="2400" dirty="0"/>
          </a:p>
        </p:txBody>
      </p:sp>
      <p:sp>
        <p:nvSpPr>
          <p:cNvPr id="6" name="Content Placeholder 5"/>
          <p:cNvSpPr>
            <a:spLocks noGrp="1"/>
          </p:cNvSpPr>
          <p:nvPr>
            <p:ph sz="quarter" idx="4"/>
          </p:nvPr>
        </p:nvSpPr>
        <p:spPr>
          <a:xfrm>
            <a:off x="6187415" y="3652659"/>
            <a:ext cx="5194583" cy="3109913"/>
          </a:xfrm>
        </p:spPr>
        <p:txBody>
          <a:bodyPr/>
          <a:lstStyle/>
          <a:p>
            <a:r>
              <a:rPr lang="fi-FI" sz="2400" dirty="0" smtClean="0"/>
              <a:t>Dynaaminen</a:t>
            </a:r>
          </a:p>
          <a:p>
            <a:r>
              <a:rPr lang="fi-FI" sz="2400" dirty="0" smtClean="0"/>
              <a:t>Muotoutuu ja aktivoituu kontekstissaan ja tilanteissa</a:t>
            </a:r>
          </a:p>
          <a:p>
            <a:r>
              <a:rPr lang="fi-FI" sz="2400" dirty="0"/>
              <a:t>Kiinnittyy esim. </a:t>
            </a:r>
            <a:r>
              <a:rPr lang="fi-FI" sz="2400" dirty="0" smtClean="0"/>
              <a:t>työkäytäntöihin, toimintaan ja prosesseihin</a:t>
            </a:r>
          </a:p>
          <a:p>
            <a:endParaRPr lang="fi-FI" dirty="0"/>
          </a:p>
        </p:txBody>
      </p:sp>
    </p:spTree>
    <p:extLst>
      <p:ext uri="{BB962C8B-B14F-4D97-AF65-F5344CB8AC3E}">
        <p14:creationId xmlns:p14="http://schemas.microsoft.com/office/powerpoint/2010/main" val="1522083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Tietoasiantuntija</a:t>
            </a:r>
            <a:endParaRPr lang="fi-FI" dirty="0"/>
          </a:p>
        </p:txBody>
      </p:sp>
      <p:sp>
        <p:nvSpPr>
          <p:cNvPr id="3" name="Text Placeholder 2"/>
          <p:cNvSpPr>
            <a:spLocks noGrp="1"/>
          </p:cNvSpPr>
          <p:nvPr>
            <p:ph type="body" idx="1"/>
          </p:nvPr>
        </p:nvSpPr>
        <p:spPr>
          <a:xfrm>
            <a:off x="528034" y="2174875"/>
            <a:ext cx="3618963" cy="576262"/>
          </a:xfrm>
        </p:spPr>
        <p:txBody>
          <a:bodyPr/>
          <a:lstStyle/>
          <a:p>
            <a:r>
              <a:rPr lang="fi-FI" sz="2400" dirty="0" smtClean="0"/>
              <a:t>Perinteinen orientaatio</a:t>
            </a:r>
            <a:endParaRPr lang="fi-FI" sz="2400" dirty="0"/>
          </a:p>
        </p:txBody>
      </p:sp>
      <p:sp>
        <p:nvSpPr>
          <p:cNvPr id="4" name="Content Placeholder 3"/>
          <p:cNvSpPr>
            <a:spLocks noGrp="1"/>
          </p:cNvSpPr>
          <p:nvPr>
            <p:ph sz="half" idx="2"/>
          </p:nvPr>
        </p:nvSpPr>
        <p:spPr>
          <a:xfrm>
            <a:off x="810000" y="3508374"/>
            <a:ext cx="2023352" cy="1846620"/>
          </a:xfrm>
        </p:spPr>
        <p:txBody>
          <a:bodyPr>
            <a:normAutofit/>
          </a:bodyPr>
          <a:lstStyle/>
          <a:p>
            <a:r>
              <a:rPr lang="fi-FI" sz="2400" dirty="0" smtClean="0"/>
              <a:t>Palvelu kirjastossa</a:t>
            </a:r>
          </a:p>
        </p:txBody>
      </p:sp>
      <p:sp>
        <p:nvSpPr>
          <p:cNvPr id="5" name="Text Placeholder 4"/>
          <p:cNvSpPr>
            <a:spLocks noGrp="1"/>
          </p:cNvSpPr>
          <p:nvPr>
            <p:ph type="body" sz="quarter" idx="3"/>
          </p:nvPr>
        </p:nvSpPr>
        <p:spPr>
          <a:xfrm>
            <a:off x="8731876" y="2174875"/>
            <a:ext cx="2650122" cy="576262"/>
          </a:xfrm>
        </p:spPr>
        <p:txBody>
          <a:bodyPr/>
          <a:lstStyle/>
          <a:p>
            <a:r>
              <a:rPr lang="fi-FI" sz="2400" dirty="0" smtClean="0"/>
              <a:t>Uusi orientaatio</a:t>
            </a:r>
            <a:endParaRPr lang="fi-FI" sz="2400" dirty="0"/>
          </a:p>
        </p:txBody>
      </p:sp>
      <p:sp>
        <p:nvSpPr>
          <p:cNvPr id="6" name="Content Placeholder 5"/>
          <p:cNvSpPr>
            <a:spLocks noGrp="1"/>
          </p:cNvSpPr>
          <p:nvPr>
            <p:ph sz="quarter" idx="4"/>
          </p:nvPr>
        </p:nvSpPr>
        <p:spPr>
          <a:xfrm>
            <a:off x="8461420" y="3463297"/>
            <a:ext cx="2920578" cy="2499621"/>
          </a:xfrm>
        </p:spPr>
        <p:txBody>
          <a:bodyPr>
            <a:noAutofit/>
          </a:bodyPr>
          <a:lstStyle/>
          <a:p>
            <a:r>
              <a:rPr lang="fi-FI" sz="2400" dirty="0" smtClean="0"/>
              <a:t>Osallistuminen tiedon tuottamiseen ja yhteisölliseen tietämyksen rakentamiseen</a:t>
            </a:r>
            <a:endParaRPr lang="fi-FI" sz="2400" dirty="0"/>
          </a:p>
        </p:txBody>
      </p:sp>
      <p:sp>
        <p:nvSpPr>
          <p:cNvPr id="8" name="Content Placeholder 3"/>
          <p:cNvSpPr txBox="1">
            <a:spLocks/>
          </p:cNvSpPr>
          <p:nvPr/>
        </p:nvSpPr>
        <p:spPr>
          <a:xfrm>
            <a:off x="4422352" y="3508374"/>
            <a:ext cx="3347293" cy="1988288"/>
          </a:xfrm>
          <a:prstGeom prst="rect">
            <a:avLst/>
          </a:prstGeom>
          <a:effectLst>
            <a:outerShdw blurRad="50800" dir="14400000">
              <a:srgbClr val="000000">
                <a:alpha val="40000"/>
              </a:srgbClr>
            </a:outerShdw>
          </a:effectLst>
        </p:spPr>
        <p:txBody>
          <a:bodyPr vert="horz" lIns="91440" tIns="45720" rIns="91440" bIns="45720" rtlCol="0" anchor="t">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r>
              <a:rPr lang="fi-FI" sz="2400" dirty="0" smtClean="0"/>
              <a:t>Tiedonhankinnan menetelmien ja tiedonlähteiden ohjaus</a:t>
            </a:r>
            <a:endParaRPr lang="fi-FI" sz="2400" dirty="0"/>
          </a:p>
        </p:txBody>
      </p:sp>
      <p:sp>
        <p:nvSpPr>
          <p:cNvPr id="10" name="Striped Right Arrow 9"/>
          <p:cNvSpPr/>
          <p:nvPr/>
        </p:nvSpPr>
        <p:spPr>
          <a:xfrm>
            <a:off x="4280684" y="2463006"/>
            <a:ext cx="4451192" cy="288131"/>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1010385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z="4000" dirty="0" smtClean="0"/>
              <a:t>Tutkimuksen viitekehys</a:t>
            </a:r>
            <a:endParaRPr lang="fi-FI" sz="4000" dirty="0"/>
          </a:p>
        </p:txBody>
      </p:sp>
      <p:sp>
        <p:nvSpPr>
          <p:cNvPr id="4" name="Text Placeholder 3"/>
          <p:cNvSpPr>
            <a:spLocks noGrp="1"/>
          </p:cNvSpPr>
          <p:nvPr>
            <p:ph type="body" sz="half" idx="2"/>
          </p:nvPr>
        </p:nvSpPr>
        <p:spPr>
          <a:xfrm>
            <a:off x="1073151" y="2260738"/>
            <a:ext cx="3743548" cy="4359003"/>
          </a:xfrm>
        </p:spPr>
        <p:txBody>
          <a:bodyPr>
            <a:normAutofit/>
          </a:bodyPr>
          <a:lstStyle/>
          <a:p>
            <a:r>
              <a:rPr lang="fi-FI" sz="2400" dirty="0" smtClean="0"/>
              <a:t>Tietämyksenhallinta (Knowledge Management, KM)</a:t>
            </a:r>
          </a:p>
          <a:p>
            <a:endParaRPr lang="fi-FI" sz="2400" dirty="0" smtClean="0"/>
          </a:p>
          <a:p>
            <a:r>
              <a:rPr lang="fi-FI" sz="2400" dirty="0"/>
              <a:t>Työelämän informaatiolukutaito (</a:t>
            </a:r>
            <a:r>
              <a:rPr lang="fi-FI" sz="2400" dirty="0" err="1"/>
              <a:t>Workplace</a:t>
            </a:r>
            <a:r>
              <a:rPr lang="fi-FI" sz="2400" dirty="0"/>
              <a:t> </a:t>
            </a:r>
            <a:r>
              <a:rPr lang="fi-FI" sz="2400" dirty="0" err="1"/>
              <a:t>information</a:t>
            </a:r>
            <a:r>
              <a:rPr lang="fi-FI" sz="2400" dirty="0"/>
              <a:t> </a:t>
            </a:r>
            <a:r>
              <a:rPr lang="fi-FI" sz="2400" dirty="0" err="1" smtClean="0"/>
              <a:t>literacy</a:t>
            </a:r>
            <a:r>
              <a:rPr lang="fi-FI" sz="2400" dirty="0"/>
              <a:t>, WIL)</a:t>
            </a:r>
          </a:p>
          <a:p>
            <a:endParaRPr lang="fi-FI" sz="2400" dirty="0"/>
          </a:p>
          <a:p>
            <a:r>
              <a:rPr lang="fi-FI" sz="2400" dirty="0" smtClean="0"/>
              <a:t>Informaatiolukutaito (IL)</a:t>
            </a:r>
            <a:endParaRPr lang="fi-FI" dirty="0"/>
          </a:p>
        </p:txBody>
      </p:sp>
      <p:pic>
        <p:nvPicPr>
          <p:cNvPr id="7" name="Picture 6"/>
          <p:cNvPicPr>
            <a:picLocks noChangeAspect="1"/>
          </p:cNvPicPr>
          <p:nvPr/>
        </p:nvPicPr>
        <p:blipFill>
          <a:blip r:embed="rId3"/>
          <a:stretch>
            <a:fillRect/>
          </a:stretch>
        </p:blipFill>
        <p:spPr>
          <a:xfrm>
            <a:off x="4934253" y="2631153"/>
            <a:ext cx="6779990" cy="3099944"/>
          </a:xfrm>
          <a:prstGeom prst="rect">
            <a:avLst/>
          </a:prstGeom>
        </p:spPr>
      </p:pic>
    </p:spTree>
    <p:extLst>
      <p:ext uri="{BB962C8B-B14F-4D97-AF65-F5344CB8AC3E}">
        <p14:creationId xmlns:p14="http://schemas.microsoft.com/office/powerpoint/2010/main" val="25975615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latin typeface="+mn-lt"/>
              </a:rPr>
              <a:t>Tutkimustulokset: t</a:t>
            </a:r>
            <a:r>
              <a:rPr lang="fi-FI" dirty="0" smtClean="0">
                <a:latin typeface="+mn-lt"/>
                <a:ea typeface="Calibri" panose="020F0502020204030204" pitchFamily="34" charset="0"/>
                <a:cs typeface="Times New Roman" panose="02020603050405020304" pitchFamily="18" charset="0"/>
              </a:rPr>
              <a:t>ietoasiantuntijuuden </a:t>
            </a:r>
            <a:r>
              <a:rPr lang="fi-FI" dirty="0">
                <a:latin typeface="+mn-lt"/>
                <a:ea typeface="Calibri" panose="020F0502020204030204" pitchFamily="34" charset="0"/>
                <a:cs typeface="Times New Roman" panose="02020603050405020304" pitchFamily="18" charset="0"/>
              </a:rPr>
              <a:t>kolme orientaatiota </a:t>
            </a:r>
            <a:endParaRPr lang="fi-FI" dirty="0">
              <a:latin typeface="+mn-lt"/>
            </a:endParaRPr>
          </a:p>
        </p:txBody>
      </p:sp>
      <p:sp>
        <p:nvSpPr>
          <p:cNvPr id="3" name="Rectangle 2"/>
          <p:cNvSpPr/>
          <p:nvPr/>
        </p:nvSpPr>
        <p:spPr>
          <a:xfrm>
            <a:off x="540913" y="2186046"/>
            <a:ext cx="10841085" cy="4556119"/>
          </a:xfrm>
          <a:prstGeom prst="rect">
            <a:avLst/>
          </a:prstGeom>
        </p:spPr>
        <p:txBody>
          <a:bodyPr wrap="square">
            <a:spAutoFit/>
          </a:bodyPr>
          <a:lstStyle/>
          <a:p>
            <a:pPr>
              <a:lnSpc>
                <a:spcPct val="115000"/>
              </a:lnSpc>
              <a:spcAft>
                <a:spcPts val="1000"/>
              </a:spcAft>
            </a:pPr>
            <a:r>
              <a:rPr lang="fi-FI" sz="2400" dirty="0" smtClean="0">
                <a:ea typeface="Calibri" panose="020F0502020204030204" pitchFamily="34" charset="0"/>
                <a:cs typeface="Times New Roman" panose="02020603050405020304" pitchFamily="18" charset="0"/>
              </a:rPr>
              <a:t>Perinteinen tiedonhaun </a:t>
            </a:r>
            <a:r>
              <a:rPr lang="fi-FI" sz="2400" dirty="0">
                <a:ea typeface="Calibri" panose="020F0502020204030204" pitchFamily="34" charset="0"/>
                <a:cs typeface="Times New Roman" panose="02020603050405020304" pitchFamily="18" charset="0"/>
              </a:rPr>
              <a:t>ja </a:t>
            </a:r>
            <a:r>
              <a:rPr lang="fi-FI" sz="2400" dirty="0" smtClean="0">
                <a:ea typeface="Calibri" panose="020F0502020204030204" pitchFamily="34" charset="0"/>
                <a:cs typeface="Times New Roman" panose="02020603050405020304" pitchFamily="18" charset="0"/>
              </a:rPr>
              <a:t>-hankinnan </a:t>
            </a:r>
            <a:r>
              <a:rPr lang="fi-FI" sz="2400" dirty="0">
                <a:ea typeface="Calibri" panose="020F0502020204030204" pitchFamily="34" charset="0"/>
                <a:cs typeface="Times New Roman" panose="02020603050405020304" pitchFamily="18" charset="0"/>
              </a:rPr>
              <a:t>asiantuntijan </a:t>
            </a:r>
            <a:r>
              <a:rPr lang="fi-FI" sz="2400" dirty="0" smtClean="0">
                <a:ea typeface="Calibri" panose="020F0502020204030204" pitchFamily="34" charset="0"/>
                <a:cs typeface="Times New Roman" panose="02020603050405020304" pitchFamily="18" charset="0"/>
              </a:rPr>
              <a:t>rooli</a:t>
            </a:r>
            <a:endParaRPr lang="fi-FI" dirty="0" smtClean="0">
              <a:ea typeface="Calibri" panose="020F0502020204030204" pitchFamily="34" charset="0"/>
              <a:cs typeface="Times New Roman" panose="02020603050405020304" pitchFamily="18" charset="0"/>
            </a:endParaRPr>
          </a:p>
          <a:p>
            <a:pPr>
              <a:lnSpc>
                <a:spcPct val="115000"/>
              </a:lnSpc>
              <a:spcAft>
                <a:spcPts val="1000"/>
              </a:spcAft>
            </a:pPr>
            <a:r>
              <a:rPr lang="fi-FI" i="1" dirty="0"/>
              <a:t>Luotin siihen, että he olisivat olleet yhteyksissä, jos tarpeita olisi ollut. </a:t>
            </a:r>
            <a:r>
              <a:rPr lang="fi-FI" i="1" dirty="0" smtClean="0"/>
              <a:t>Tietoasiantuntijan </a:t>
            </a:r>
            <a:r>
              <a:rPr lang="fi-FI" i="1" dirty="0"/>
              <a:t>rooli on kuitenkin tässä vain semmoinen bonus, se varsinainen toimintahan on siellä ihan muualla. Mutta ainakin on ollut mahdollisuus. Olen ollut olemassa, olen ollut käytettävissä. </a:t>
            </a:r>
            <a:endParaRPr lang="fi-FI"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i-FI" sz="2400" dirty="0" smtClean="0">
                <a:ea typeface="Calibri" panose="020F0502020204030204" pitchFamily="34" charset="0"/>
                <a:cs typeface="Times New Roman" panose="02020603050405020304" pitchFamily="18" charset="0"/>
              </a:rPr>
              <a:t>Informaatiolukutaidon </a:t>
            </a:r>
            <a:r>
              <a:rPr lang="fi-FI" sz="2400" dirty="0">
                <a:ea typeface="Calibri" panose="020F0502020204030204" pitchFamily="34" charset="0"/>
                <a:cs typeface="Times New Roman" panose="02020603050405020304" pitchFamily="18" charset="0"/>
              </a:rPr>
              <a:t>ohjaajan </a:t>
            </a:r>
            <a:r>
              <a:rPr lang="fi-FI" sz="2400" dirty="0" smtClean="0">
                <a:ea typeface="Calibri" panose="020F0502020204030204" pitchFamily="34" charset="0"/>
                <a:cs typeface="Times New Roman" panose="02020603050405020304" pitchFamily="18" charset="0"/>
              </a:rPr>
              <a:t>rooli</a:t>
            </a:r>
          </a:p>
          <a:p>
            <a:pPr>
              <a:lnSpc>
                <a:spcPct val="115000"/>
              </a:lnSpc>
              <a:spcAft>
                <a:spcPts val="1000"/>
              </a:spcAft>
            </a:pPr>
            <a:r>
              <a:rPr lang="fi-FI" i="1" dirty="0"/>
              <a:t>Kyllä siinä piti koko ajan kuumeisesti miettiä, </a:t>
            </a:r>
            <a:r>
              <a:rPr lang="fi-FI" i="1" dirty="0" smtClean="0"/>
              <a:t>mitä </a:t>
            </a:r>
            <a:r>
              <a:rPr lang="fi-FI" i="1" dirty="0"/>
              <a:t>tämä tässä nyt käytännössä tarkoittaa, että miten voisi oman panoksensa tähän antaa ja mitä tässä toivotaan. Kyllä tuntui, että se on aika vaikea tehtävä, kun on tottunut oppilaitosympäristössä. Tämä oli ihan uudenlainen </a:t>
            </a:r>
            <a:r>
              <a:rPr lang="fi-FI" i="1" dirty="0" smtClean="0"/>
              <a:t>tilanne </a:t>
            </a:r>
            <a:r>
              <a:rPr lang="fi-FI" i="1" dirty="0"/>
              <a:t>sitten.</a:t>
            </a:r>
            <a:r>
              <a:rPr lang="fi-FI" dirty="0"/>
              <a:t> </a:t>
            </a:r>
            <a:endParaRPr lang="fi-FI"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i-FI" sz="2400" dirty="0" smtClean="0">
                <a:ea typeface="Calibri" panose="020F0502020204030204" pitchFamily="34" charset="0"/>
                <a:cs typeface="Times New Roman" panose="02020603050405020304" pitchFamily="18" charset="0"/>
              </a:rPr>
              <a:t>Tietokäytäntöjen </a:t>
            </a:r>
            <a:r>
              <a:rPr lang="fi-FI" sz="2400" dirty="0">
                <a:ea typeface="Calibri" panose="020F0502020204030204" pitchFamily="34" charset="0"/>
                <a:cs typeface="Times New Roman" panose="02020603050405020304" pitchFamily="18" charset="0"/>
              </a:rPr>
              <a:t>kehittäjän </a:t>
            </a:r>
            <a:r>
              <a:rPr lang="fi-FI" sz="2400" dirty="0" smtClean="0">
                <a:ea typeface="Calibri" panose="020F0502020204030204" pitchFamily="34" charset="0"/>
                <a:cs typeface="Times New Roman" panose="02020603050405020304" pitchFamily="18" charset="0"/>
              </a:rPr>
              <a:t>rooli</a:t>
            </a:r>
          </a:p>
          <a:p>
            <a:pPr>
              <a:lnSpc>
                <a:spcPct val="115000"/>
              </a:lnSpc>
              <a:spcAft>
                <a:spcPts val="1000"/>
              </a:spcAft>
            </a:pPr>
            <a:r>
              <a:rPr lang="fi-FI" i="1" dirty="0"/>
              <a:t>En ole jäänyt olemaan, vaan olen ollut tarjoamassa, mitä näen ja kuulen ja jaan sitä muitten kanssa, että siinä mielessä tämä jaettu asiantuntijuus voisi olla selkeä yhteistyörooli minulle. </a:t>
            </a:r>
            <a:endParaRPr lang="fi-FI"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00820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Pohdintaa</a:t>
            </a:r>
            <a:endParaRPr lang="fi-FI" dirty="0"/>
          </a:p>
        </p:txBody>
      </p:sp>
      <p:sp>
        <p:nvSpPr>
          <p:cNvPr id="3" name="Rectangle 2"/>
          <p:cNvSpPr/>
          <p:nvPr/>
        </p:nvSpPr>
        <p:spPr>
          <a:xfrm>
            <a:off x="525886" y="2219073"/>
            <a:ext cx="11140226" cy="5109091"/>
          </a:xfrm>
          <a:prstGeom prst="rect">
            <a:avLst/>
          </a:prstGeom>
        </p:spPr>
        <p:txBody>
          <a:bodyPr wrap="square">
            <a:spAutoFit/>
          </a:bodyPr>
          <a:lstStyle/>
          <a:p>
            <a:pPr>
              <a:lnSpc>
                <a:spcPct val="115000"/>
              </a:lnSpc>
              <a:spcAft>
                <a:spcPts val="1000"/>
              </a:spcAft>
            </a:pPr>
            <a:r>
              <a:rPr lang="fi-FI" sz="2400" dirty="0" smtClean="0">
                <a:ea typeface="Calibri" panose="020F0502020204030204" pitchFamily="34" charset="0"/>
                <a:cs typeface="Times New Roman" panose="02020603050405020304" pitchFamily="18" charset="0"/>
              </a:rPr>
              <a:t>Koulutuksen </a:t>
            </a:r>
            <a:r>
              <a:rPr lang="fi-FI" sz="2400" dirty="0">
                <a:ea typeface="Calibri" panose="020F0502020204030204" pitchFamily="34" charset="0"/>
                <a:cs typeface="Times New Roman" panose="02020603050405020304" pitchFamily="18" charset="0"/>
              </a:rPr>
              <a:t>ja työelämän tietokäytäntöjen </a:t>
            </a:r>
            <a:r>
              <a:rPr lang="fi-FI" sz="2400" dirty="0" smtClean="0">
                <a:ea typeface="Calibri" panose="020F0502020204030204" pitchFamily="34" charset="0"/>
                <a:cs typeface="Times New Roman" panose="02020603050405020304" pitchFamily="18" charset="0"/>
              </a:rPr>
              <a:t>kehittämishaasteet</a:t>
            </a:r>
          </a:p>
          <a:p>
            <a:pPr marL="285750" indent="-285750">
              <a:lnSpc>
                <a:spcPct val="115000"/>
              </a:lnSpc>
              <a:spcAft>
                <a:spcPts val="1000"/>
              </a:spcAft>
              <a:buFont typeface="Arial" panose="020B0604020202020204" pitchFamily="34" charset="0"/>
              <a:buChar char="•"/>
            </a:pPr>
            <a:r>
              <a:rPr lang="fi-FI" sz="2400" dirty="0" smtClean="0">
                <a:ea typeface="Calibri" panose="020F0502020204030204" pitchFamily="34" charset="0"/>
                <a:cs typeface="Times New Roman" panose="02020603050405020304" pitchFamily="18" charset="0"/>
              </a:rPr>
              <a:t>Muodostuivat erilaisten </a:t>
            </a:r>
            <a:r>
              <a:rPr lang="fi-FI" sz="2400" dirty="0">
                <a:ea typeface="Calibri" panose="020F0502020204030204" pitchFamily="34" charset="0"/>
                <a:cs typeface="Times New Roman" panose="02020603050405020304" pitchFamily="18" charset="0"/>
              </a:rPr>
              <a:t>kontekstien, toimintatapojen ja -kulttuurien eroista ja </a:t>
            </a:r>
            <a:r>
              <a:rPr lang="fi-FI" sz="2400" dirty="0" smtClean="0">
                <a:ea typeface="Calibri" panose="020F0502020204030204" pitchFamily="34" charset="0"/>
                <a:cs typeface="Times New Roman" panose="02020603050405020304" pitchFamily="18" charset="0"/>
              </a:rPr>
              <a:t>jännitteistä</a:t>
            </a:r>
          </a:p>
          <a:p>
            <a:pPr>
              <a:lnSpc>
                <a:spcPct val="115000"/>
              </a:lnSpc>
              <a:spcAft>
                <a:spcPts val="1000"/>
              </a:spcAft>
            </a:pPr>
            <a:endParaRPr lang="fi-FI" sz="2400" dirty="0" smtClean="0">
              <a:ea typeface="Calibri" panose="020F0502020204030204" pitchFamily="34" charset="0"/>
              <a:cs typeface="Times New Roman" panose="02020603050405020304" pitchFamily="18" charset="0"/>
            </a:endParaRPr>
          </a:p>
          <a:p>
            <a:pPr>
              <a:lnSpc>
                <a:spcPct val="115000"/>
              </a:lnSpc>
              <a:spcAft>
                <a:spcPts val="1000"/>
              </a:spcAft>
            </a:pPr>
            <a:r>
              <a:rPr lang="fi-FI" sz="2400" dirty="0" smtClean="0">
                <a:ea typeface="Calibri" panose="020F0502020204030204" pitchFamily="34" charset="0"/>
                <a:cs typeface="Times New Roman" panose="02020603050405020304" pitchFamily="18" charset="0"/>
              </a:rPr>
              <a:t>Oppimisyhteisöjen tietokäytäntöjen ja asiantuntijakulttuurin kehittämisen </a:t>
            </a:r>
            <a:r>
              <a:rPr lang="fi-FI" sz="2400" dirty="0">
                <a:ea typeface="Calibri" panose="020F0502020204030204" pitchFamily="34" charset="0"/>
                <a:cs typeface="Times New Roman" panose="02020603050405020304" pitchFamily="18" charset="0"/>
              </a:rPr>
              <a:t>uusia </a:t>
            </a:r>
            <a:r>
              <a:rPr lang="fi-FI" sz="2400" dirty="0" smtClean="0">
                <a:ea typeface="Calibri" panose="020F0502020204030204" pitchFamily="34" charset="0"/>
                <a:cs typeface="Times New Roman" panose="02020603050405020304" pitchFamily="18" charset="0"/>
              </a:rPr>
              <a:t>suuntia </a:t>
            </a:r>
          </a:p>
          <a:p>
            <a:pPr marL="285750" indent="-285750">
              <a:lnSpc>
                <a:spcPct val="115000"/>
              </a:lnSpc>
              <a:spcAft>
                <a:spcPts val="1000"/>
              </a:spcAft>
              <a:buFont typeface="Arial" panose="020B0604020202020204" pitchFamily="34" charset="0"/>
              <a:buChar char="•"/>
            </a:pPr>
            <a:r>
              <a:rPr lang="fi-FI" sz="2400" dirty="0" smtClean="0">
                <a:ea typeface="Calibri" panose="020F0502020204030204" pitchFamily="34" charset="0"/>
                <a:cs typeface="Times New Roman" panose="02020603050405020304" pitchFamily="18" charset="0"/>
              </a:rPr>
              <a:t>Tutkimukselliseen </a:t>
            </a:r>
            <a:r>
              <a:rPr lang="fi-FI" sz="2400" dirty="0">
                <a:ea typeface="Calibri" panose="020F0502020204030204" pitchFamily="34" charset="0"/>
                <a:cs typeface="Times New Roman" panose="02020603050405020304" pitchFamily="18" charset="0"/>
              </a:rPr>
              <a:t>näyttöön </a:t>
            </a:r>
            <a:r>
              <a:rPr lang="fi-FI" sz="2400" dirty="0" smtClean="0">
                <a:ea typeface="Calibri" panose="020F0502020204030204" pitchFamily="34" charset="0"/>
                <a:cs typeface="Times New Roman" panose="02020603050405020304" pitchFamily="18" charset="0"/>
              </a:rPr>
              <a:t>perustuva reflektiivinen toimintatapa</a:t>
            </a:r>
          </a:p>
          <a:p>
            <a:pPr marL="285750" indent="-285750">
              <a:lnSpc>
                <a:spcPct val="115000"/>
              </a:lnSpc>
              <a:spcAft>
                <a:spcPts val="1000"/>
              </a:spcAft>
              <a:buFont typeface="Arial" panose="020B0604020202020204" pitchFamily="34" charset="0"/>
              <a:buChar char="•"/>
            </a:pPr>
            <a:r>
              <a:rPr lang="fi-FI" sz="2400" dirty="0" smtClean="0">
                <a:ea typeface="Calibri" panose="020F0502020204030204" pitchFamily="34" charset="0"/>
                <a:cs typeface="Times New Roman" panose="02020603050405020304" pitchFamily="18" charset="0"/>
              </a:rPr>
              <a:t>Yhteisopettajuus jaettuna </a:t>
            </a:r>
            <a:r>
              <a:rPr lang="fi-FI" sz="2400" dirty="0">
                <a:ea typeface="Calibri" panose="020F0502020204030204" pitchFamily="34" charset="0"/>
                <a:cs typeface="Times New Roman" panose="02020603050405020304" pitchFamily="18" charset="0"/>
              </a:rPr>
              <a:t>asiantuntijuutena </a:t>
            </a:r>
          </a:p>
          <a:p>
            <a:pPr marL="285750" indent="-285750">
              <a:lnSpc>
                <a:spcPct val="115000"/>
              </a:lnSpc>
              <a:spcAft>
                <a:spcPts val="1000"/>
              </a:spcAft>
              <a:buFont typeface="Arial" panose="020B0604020202020204" pitchFamily="34" charset="0"/>
              <a:buChar char="•"/>
            </a:pPr>
            <a:r>
              <a:rPr lang="fi-FI" sz="2400" dirty="0" smtClean="0">
                <a:ea typeface="Calibri" panose="020F0502020204030204" pitchFamily="34" charset="0"/>
                <a:cs typeface="Times New Roman" panose="02020603050405020304" pitchFamily="18" charset="0"/>
              </a:rPr>
              <a:t>Työelämän informaatiolukutaitojen </a:t>
            </a:r>
            <a:r>
              <a:rPr lang="fi-FI" sz="2400" dirty="0">
                <a:ea typeface="Calibri" panose="020F0502020204030204" pitchFamily="34" charset="0"/>
                <a:cs typeface="Times New Roman" panose="02020603050405020304" pitchFamily="18" charset="0"/>
              </a:rPr>
              <a:t>ja yhteisöjen tietokulttuurien </a:t>
            </a:r>
            <a:r>
              <a:rPr lang="fi-FI" sz="2400" dirty="0" smtClean="0">
                <a:ea typeface="Calibri" panose="020F0502020204030204" pitchFamily="34" charset="0"/>
                <a:cs typeface="Times New Roman" panose="02020603050405020304" pitchFamily="18" charset="0"/>
              </a:rPr>
              <a:t>kehittäminen</a:t>
            </a:r>
            <a:endParaRPr lang="fi-FI"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47334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2932</TotalTime>
  <Words>417</Words>
  <Application>Microsoft Office PowerPoint</Application>
  <PresentationFormat>Widescreen</PresentationFormat>
  <Paragraphs>75</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Century Gothic</vt:lpstr>
      <vt:lpstr>Times New Roman</vt:lpstr>
      <vt:lpstr>Wingdings 2</vt:lpstr>
      <vt:lpstr>Quotable</vt:lpstr>
      <vt:lpstr>Tietoasiantuntijoiden roolit ja toiminta koulutuksen ja työelämän  kehittämishankkeissa Tapaustutkimus tietokäytäntöjen ja innovatiivisten tietoyhteisöjen kehittämisestä</vt:lpstr>
      <vt:lpstr>Miten tietoasiantuntijoiden roolit, osaaminen ja toiminta mahdollistuvat ja ovat hyödynnettävissä uusissa toimintaympäristöissä</vt:lpstr>
      <vt:lpstr>Tutkitut kehittämishankkeet</vt:lpstr>
      <vt:lpstr>Yhteisölliset tietokäytännöt</vt:lpstr>
      <vt:lpstr>Tiedonkäsitykset</vt:lpstr>
      <vt:lpstr>Tietoasiantuntija</vt:lpstr>
      <vt:lpstr>Tutkimuksen viitekehys</vt:lpstr>
      <vt:lpstr>Tutkimustulokset: tietoasiantuntijuuden kolme orientaatiota </vt:lpstr>
      <vt:lpstr>Pohdintaa</vt:lpstr>
      <vt:lpstr>Tietoasiantuntijoiden roolit ja toiminta koulutuksen ja työelämän  kehittämishankkeissa Tapaustutkimus tietokäytäntöjen ja innovatiivisten tietoyhteisöjen kehittämisestä</vt:lpstr>
    </vt:vector>
  </TitlesOfParts>
  <Company>Laurea-ammattikorkeakoulu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Tietoasiantuntijoiden roolit ja toiminta koulutuksen ja työelämän  kehittämishankkeissa Tapaustutkimus tietokäytäntöjen ja innovatiivisten tietoyhteisöjen kehittämisestä</dc:title>
  <dc:creator>Hanna Lahtinen</dc:creator>
  <cp:lastModifiedBy>Hanna Lahtinen</cp:lastModifiedBy>
  <cp:revision>25</cp:revision>
  <cp:lastPrinted>2016-06-08T15:30:20Z</cp:lastPrinted>
  <dcterms:created xsi:type="dcterms:W3CDTF">2016-06-06T14:40:21Z</dcterms:created>
  <dcterms:modified xsi:type="dcterms:W3CDTF">2016-06-08T15:33:11Z</dcterms:modified>
</cp:coreProperties>
</file>